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9903600" cx="68580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11" roundtripDataSignature="AMtx7mjjXiL2inLgiSuGQ3EOj2pLo4QG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74025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Charoset maken</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i="1" lang="nl" sz="1200">
                <a:solidFill>
                  <a:srgbClr val="E36C09"/>
                </a:solidFill>
              </a:rPr>
              <a:t>Matteüs 26: 17-19</a:t>
            </a:r>
            <a:endParaRPr i="1" sz="1200">
              <a:solidFill>
                <a:srgbClr val="E36C09"/>
              </a:solidFill>
            </a:endParaRPr>
          </a:p>
          <a:p>
            <a:pPr indent="0" lvl="0" marL="0" marR="0" rtl="0" algn="ctr">
              <a:lnSpc>
                <a:spcPct val="120000"/>
              </a:lnSpc>
              <a:spcBef>
                <a:spcPts val="0"/>
              </a:spcBef>
              <a:spcAft>
                <a:spcPts val="0"/>
              </a:spcAft>
              <a:buNone/>
            </a:pPr>
            <a:r>
              <a:rPr i="1" lang="nl" sz="1200">
                <a:solidFill>
                  <a:srgbClr val="E36C09"/>
                </a:solidFill>
              </a:rPr>
              <a:t>“Het was de eerste dag van het Joodse Pesachfeest. De leerlingen kwamen bij Jezus en vroegen: ‘Waar zullen we de paasmaaltijd voor u gaan klaarmaken?’ Jezus noemde de naam van iemand uit Jeruzalem. De leerlingen moesten naar hem toe gaan en tegen hem zeggen: ‘Onze meester zegt dat het einde van zijn leven dichtbij gekomen is. Hij wil in uw huis de paasmaaltijd eten met zijn leerlingen.’ De leerlingen deden wat Jezus tegen hen gezegd had, en ze maakten de paasmaaltijd klaar. ’s Avonds gingen Jezus en de twaalf leerlingen samen eten.”</a:t>
            </a:r>
            <a:endParaRPr i="1" sz="1200">
              <a:solidFill>
                <a:srgbClr val="E36C09"/>
              </a:solidFill>
            </a:endParaRPr>
          </a:p>
          <a:p>
            <a:pPr indent="0" lvl="0" marL="0" marR="0" rtl="0" algn="l">
              <a:lnSpc>
                <a:spcPct val="120000"/>
              </a:lnSpc>
              <a:spcBef>
                <a:spcPts val="0"/>
              </a:spcBef>
              <a:spcAft>
                <a:spcPts val="0"/>
              </a:spcAft>
              <a:buClr>
                <a:srgbClr val="000000"/>
              </a:buClr>
              <a:buSzPts val="1300"/>
              <a:buFont typeface="Arial"/>
              <a:buNone/>
            </a:pPr>
            <a:r>
              <a:t/>
            </a:r>
            <a:endParaRPr b="0" i="1" sz="1300" u="none" cap="none" strike="noStrike">
              <a:solidFill>
                <a:srgbClr val="E36C09"/>
              </a:solidFill>
              <a:latin typeface="Arial"/>
              <a:ea typeface="Arial"/>
              <a:cs typeface="Arial"/>
              <a:sym typeface="Arial"/>
            </a:endParaRPr>
          </a:p>
          <a:p>
            <a:pPr indent="0" lvl="0" marL="0" rtl="0" algn="l">
              <a:lnSpc>
                <a:spcPct val="120000"/>
              </a:lnSpc>
              <a:spcBef>
                <a:spcPts val="0"/>
              </a:spcBef>
              <a:spcAft>
                <a:spcPts val="0"/>
              </a:spcAft>
              <a:buNone/>
            </a:pPr>
            <a:r>
              <a:rPr lang="nl" sz="1200">
                <a:highlight>
                  <a:srgbClr val="FFFFFF"/>
                </a:highlight>
              </a:rPr>
              <a:t>Een onderdeel van de Pesachmaaltijd is ‘charoset’. Dat ga je hier zelf maken!</a:t>
            </a:r>
            <a:endParaRPr sz="1200">
              <a:highlight>
                <a:srgbClr val="FFFFFF"/>
              </a:highlight>
            </a:endParaRPr>
          </a:p>
          <a:p>
            <a:pPr indent="0" lvl="0" marL="0" rtl="0" algn="l">
              <a:lnSpc>
                <a:spcPct val="120000"/>
              </a:lnSpc>
              <a:spcBef>
                <a:spcPts val="0"/>
              </a:spcBef>
              <a:spcAft>
                <a:spcPts val="0"/>
              </a:spcAft>
              <a:buNone/>
            </a:pPr>
            <a:r>
              <a:t/>
            </a:r>
            <a:endParaRPr sz="1200">
              <a:highlight>
                <a:srgbClr val="FFFFFF"/>
              </a:highlight>
              <a:latin typeface="Roboto"/>
              <a:ea typeface="Roboto"/>
              <a:cs typeface="Roboto"/>
              <a:sym typeface="Roboto"/>
            </a:endParaRPr>
          </a:p>
          <a:p>
            <a:pPr indent="0" lvl="0" marL="0" rtl="0" algn="l">
              <a:lnSpc>
                <a:spcPct val="120000"/>
              </a:lnSpc>
              <a:spcBef>
                <a:spcPts val="0"/>
              </a:spcBef>
              <a:spcAft>
                <a:spcPts val="0"/>
              </a:spcAft>
              <a:buNone/>
            </a:pPr>
            <a:r>
              <a:rPr b="1" lang="nl" sz="1200">
                <a:highlight>
                  <a:srgbClr val="FFFFFF"/>
                </a:highlight>
              </a:rPr>
              <a:t>Recept voor 4 personen:</a:t>
            </a:r>
            <a:endParaRPr b="1"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Neem 150 gram rozijnen en wel ze in een kopje lauw water</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Schil twee appels. Rasp de appels</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Neem 100 gram noten en hak ze in kleine stukjes</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Neem eventueel wat dadels en hak ze in kleine stukjes</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Meng de geraspte appels, de gehakte noten en de gewelde rozijnen</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Voeg twee theelepels kaneel toe</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Voeg drie eetlepels druivensap toe</a:t>
            </a:r>
            <a:endParaRPr sz="1200">
              <a:highlight>
                <a:srgbClr val="FFFFFF"/>
              </a:highlight>
            </a:endParaRPr>
          </a:p>
          <a:p>
            <a:pPr indent="-304800" lvl="0" marL="457200" rtl="0" algn="l">
              <a:lnSpc>
                <a:spcPct val="120000"/>
              </a:lnSpc>
              <a:spcBef>
                <a:spcPts val="0"/>
              </a:spcBef>
              <a:spcAft>
                <a:spcPts val="0"/>
              </a:spcAft>
              <a:buSzPts val="1200"/>
              <a:buChar char="●"/>
            </a:pPr>
            <a:r>
              <a:rPr lang="nl" sz="1200">
                <a:highlight>
                  <a:srgbClr val="FFFFFF"/>
                </a:highlight>
              </a:rPr>
              <a:t>Goed roeren en klaar!</a:t>
            </a:r>
            <a:endParaRPr sz="1200">
              <a:highlight>
                <a:srgbClr val="FFFFFF"/>
              </a:highlight>
            </a:endParaRPr>
          </a:p>
          <a:p>
            <a:pPr indent="-279400" lvl="0" marL="292100" rtl="0" algn="l">
              <a:lnSpc>
                <a:spcPct val="120000"/>
              </a:lnSpc>
              <a:spcBef>
                <a:spcPts val="0"/>
              </a:spcBef>
              <a:spcAft>
                <a:spcPts val="0"/>
              </a:spcAft>
              <a:buNone/>
            </a:pPr>
            <a:r>
              <a:t/>
            </a:r>
            <a:endParaRPr sz="1200">
              <a:highlight>
                <a:srgbClr val="FFFFFF"/>
              </a:highlight>
              <a:latin typeface="Roboto"/>
              <a:ea typeface="Roboto"/>
              <a:cs typeface="Roboto"/>
              <a:sym typeface="Roboto"/>
            </a:endParaRPr>
          </a:p>
          <a:p>
            <a:pPr indent="0" lvl="0" marL="0" rtl="0" algn="l">
              <a:lnSpc>
                <a:spcPct val="120000"/>
              </a:lnSpc>
              <a:spcBef>
                <a:spcPts val="0"/>
              </a:spcBef>
              <a:spcAft>
                <a:spcPts val="0"/>
              </a:spcAft>
              <a:buNone/>
            </a:pPr>
            <a:r>
              <a:rPr lang="nl" sz="1200">
                <a:highlight>
                  <a:srgbClr val="FFFFFF"/>
                </a:highlight>
              </a:rPr>
              <a:t>Bewaar de charoset voor het eten straks.</a:t>
            </a:r>
            <a:endParaRPr sz="1200">
              <a:highlight>
                <a:srgbClr val="FFFFFF"/>
              </a:highlight>
            </a:endParaRPr>
          </a:p>
          <a:p>
            <a:pPr indent="0" lvl="0" marL="0" rtl="0" algn="l">
              <a:lnSpc>
                <a:spcPct val="120000"/>
              </a:lnSpc>
              <a:spcBef>
                <a:spcPts val="0"/>
              </a:spcBef>
              <a:spcAft>
                <a:spcPts val="0"/>
              </a:spcAft>
              <a:buNone/>
            </a:pPr>
            <a:r>
              <a:t/>
            </a:r>
            <a:endParaRPr sz="1200">
              <a:highlight>
                <a:srgbClr val="FFFFFF"/>
              </a:highlight>
              <a:latin typeface="Roboto"/>
              <a:ea typeface="Roboto"/>
              <a:cs typeface="Roboto"/>
              <a:sym typeface="Roboto"/>
            </a:endParaRPr>
          </a:p>
          <a:p>
            <a:pPr indent="0" lvl="0" marL="0" rtl="0" algn="l">
              <a:lnSpc>
                <a:spcPct val="120000"/>
              </a:lnSpc>
              <a:spcBef>
                <a:spcPts val="0"/>
              </a:spcBef>
              <a:spcAft>
                <a:spcPts val="0"/>
              </a:spcAft>
              <a:buNone/>
            </a:pPr>
            <a:r>
              <a:rPr b="1" lang="nl" sz="1200">
                <a:highlight>
                  <a:srgbClr val="FFFFFF"/>
                </a:highlight>
                <a:extLst>
                  <a:ext uri="http://customooxmlschemas.google.com/">
                    <go:slidesCustomData xmlns:go="http://customooxmlschemas.google.com/" textRoundtripDataId="0"/>
                  </a:ext>
                </a:extLst>
              </a:rPr>
              <a:t>Vraag: </a:t>
            </a:r>
            <a:endParaRPr b="1" sz="1200">
              <a:highlight>
                <a:srgbClr val="FFFFFF"/>
              </a:highlight>
              <a:extLst>
                <a:ext uri="http://customooxmlschemas.google.com/">
                  <go:slidesCustomData xmlns:go="http://customooxmlschemas.google.com/" textRoundtripDataId="1"/>
                </a:ext>
              </a:extLst>
            </a:endParaRPr>
          </a:p>
          <a:p>
            <a:pPr indent="0" lvl="0" marL="0" rtl="0" algn="l">
              <a:lnSpc>
                <a:spcPct val="120000"/>
              </a:lnSpc>
              <a:spcBef>
                <a:spcPts val="0"/>
              </a:spcBef>
              <a:spcAft>
                <a:spcPts val="0"/>
              </a:spcAft>
              <a:buNone/>
            </a:pPr>
            <a:r>
              <a:rPr lang="nl" sz="1200">
                <a:highlight>
                  <a:srgbClr val="FFFFFF"/>
                </a:highlight>
              </a:rPr>
              <a:t>Charoset verwijst naar iets moeilijks - de slavernij in Egypte, maar de zoete smaak helpt om te bedenken dat het beter zal worden. Is er iets wat jou hoop geeft als je het moeilijk hebt? </a:t>
            </a:r>
            <a:endParaRPr sz="1200">
              <a:highlight>
                <a:srgbClr val="FFFFFF"/>
              </a:highlight>
            </a:endParaRPr>
          </a:p>
          <a:p>
            <a:pPr indent="0" lvl="0" marL="0" marR="0" rtl="0" algn="l">
              <a:lnSpc>
                <a:spcPct val="120000"/>
              </a:lnSpc>
              <a:spcBef>
                <a:spcPts val="0"/>
              </a:spcBef>
              <a:spcAft>
                <a:spcPts val="0"/>
              </a:spcAft>
              <a:buClr>
                <a:srgbClr val="000000"/>
              </a:buClr>
              <a:buSzPts val="1000"/>
              <a:buFont typeface="Arial"/>
              <a:buNone/>
            </a:pPr>
            <a:r>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